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30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36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22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270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21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159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5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84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02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212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00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7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43D48-A7CC-4757-856A-8D7785C5AC9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5FEFE-3817-4F16-B408-EA1F3588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60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AB93AE5-A222-8D49-A94E-126C19045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723449"/>
              </p:ext>
            </p:extLst>
          </p:nvPr>
        </p:nvGraphicFramePr>
        <p:xfrm>
          <a:off x="0" y="0"/>
          <a:ext cx="7772400" cy="100584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2523428420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54153956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120385087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62890868"/>
                    </a:ext>
                  </a:extLst>
                </a:gridCol>
              </a:tblGrid>
              <a:tr h="25146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8805850"/>
                  </a:ext>
                </a:extLst>
              </a:tr>
              <a:tr h="25146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4938544"/>
                  </a:ext>
                </a:extLst>
              </a:tr>
              <a:tr h="25146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1534472"/>
                  </a:ext>
                </a:extLst>
              </a:tr>
              <a:tr h="2514600"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3415219"/>
                  </a:ext>
                </a:extLst>
              </a:tr>
            </a:tbl>
          </a:graphicData>
        </a:graphic>
      </p:graphicFrame>
      <p:pic>
        <p:nvPicPr>
          <p:cNvPr id="8" name="Picture 7" descr="A blue and white structure&#10;&#10;Description automatically generated with medium confidence">
            <a:extLst>
              <a:ext uri="{FF2B5EF4-FFF2-40B4-BE49-F238E27FC236}">
                <a16:creationId xmlns:a16="http://schemas.microsoft.com/office/drawing/2014/main" id="{3585DEF8-E25D-18EE-7B61-A9EF12BDAF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61" t="4544"/>
          <a:stretch/>
        </p:blipFill>
        <p:spPr>
          <a:xfrm>
            <a:off x="-1709" y="128595"/>
            <a:ext cx="3851697" cy="2356697"/>
          </a:xfrm>
          <a:prstGeom prst="rect">
            <a:avLst/>
          </a:prstGeom>
        </p:spPr>
      </p:pic>
      <p:pic>
        <p:nvPicPr>
          <p:cNvPr id="10" name="Picture 9" descr="A blue and white object&#10;&#10;Description automatically generated with medium confidence">
            <a:extLst>
              <a:ext uri="{FF2B5EF4-FFF2-40B4-BE49-F238E27FC236}">
                <a16:creationId xmlns:a16="http://schemas.microsoft.com/office/drawing/2014/main" id="{F51F20EB-FFA1-9363-5667-A7B786468B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929" y="19052"/>
            <a:ext cx="4954699" cy="2468880"/>
          </a:xfrm>
          <a:prstGeom prst="rect">
            <a:avLst/>
          </a:prstGeom>
        </p:spPr>
      </p:pic>
      <p:pic>
        <p:nvPicPr>
          <p:cNvPr id="12" name="Picture 11" descr="A blue and white structure&#10;&#10;Description automatically generated with medium confidence">
            <a:extLst>
              <a:ext uri="{FF2B5EF4-FFF2-40B4-BE49-F238E27FC236}">
                <a16:creationId xmlns:a16="http://schemas.microsoft.com/office/drawing/2014/main" id="{6BA3845A-8C79-C199-705A-9290C3AD9B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95"/>
          <a:stretch/>
        </p:blipFill>
        <p:spPr>
          <a:xfrm>
            <a:off x="4184967" y="20078"/>
            <a:ext cx="3587433" cy="2468880"/>
          </a:xfrm>
          <a:prstGeom prst="rect">
            <a:avLst/>
          </a:prstGeom>
        </p:spPr>
      </p:pic>
      <p:pic>
        <p:nvPicPr>
          <p:cNvPr id="14" name="Picture 13" descr="A blue and grey smoke&#10;&#10;Description automatically generated">
            <a:extLst>
              <a:ext uri="{FF2B5EF4-FFF2-40B4-BE49-F238E27FC236}">
                <a16:creationId xmlns:a16="http://schemas.microsoft.com/office/drawing/2014/main" id="{B4E3317B-C8FE-2313-62DD-FAF821B44D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85"/>
          <a:stretch/>
        </p:blipFill>
        <p:spPr>
          <a:xfrm>
            <a:off x="0" y="2555557"/>
            <a:ext cx="3989278" cy="2468880"/>
          </a:xfrm>
          <a:prstGeom prst="rect">
            <a:avLst/>
          </a:prstGeom>
        </p:spPr>
      </p:pic>
      <p:pic>
        <p:nvPicPr>
          <p:cNvPr id="16" name="Picture 15" descr="A blue and grey object with blue lines&#10;&#10;Description automatically generated with medium confidence">
            <a:extLst>
              <a:ext uri="{FF2B5EF4-FFF2-40B4-BE49-F238E27FC236}">
                <a16:creationId xmlns:a16="http://schemas.microsoft.com/office/drawing/2014/main" id="{99FA0E03-0BEA-981E-CC4E-B110CC32B1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928" y="2557248"/>
            <a:ext cx="4954699" cy="2468880"/>
          </a:xfrm>
          <a:prstGeom prst="rect">
            <a:avLst/>
          </a:prstGeom>
        </p:spPr>
      </p:pic>
      <p:pic>
        <p:nvPicPr>
          <p:cNvPr id="18" name="Picture 17" descr="A blue and grey object with a black background&#10;&#10;Description automatically generated">
            <a:extLst>
              <a:ext uri="{FF2B5EF4-FFF2-40B4-BE49-F238E27FC236}">
                <a16:creationId xmlns:a16="http://schemas.microsoft.com/office/drawing/2014/main" id="{062EB0A7-6EF3-1715-F177-B2D99FCD8D7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88"/>
          <a:stretch/>
        </p:blipFill>
        <p:spPr>
          <a:xfrm>
            <a:off x="4110275" y="2557248"/>
            <a:ext cx="3662126" cy="2468880"/>
          </a:xfrm>
          <a:prstGeom prst="rect">
            <a:avLst/>
          </a:prstGeom>
        </p:spPr>
      </p:pic>
      <p:pic>
        <p:nvPicPr>
          <p:cNvPr id="20" name="Picture 19" descr="A blue and grey object with a black background&#10;&#10;Description automatically generated">
            <a:extLst>
              <a:ext uri="{FF2B5EF4-FFF2-40B4-BE49-F238E27FC236}">
                <a16:creationId xmlns:a16="http://schemas.microsoft.com/office/drawing/2014/main" id="{1E0D49A6-A45F-11AD-FD3F-921AE2F8D3A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85"/>
          <a:stretch/>
        </p:blipFill>
        <p:spPr>
          <a:xfrm>
            <a:off x="0" y="5072067"/>
            <a:ext cx="3989277" cy="2468880"/>
          </a:xfrm>
          <a:prstGeom prst="rect">
            <a:avLst/>
          </a:prstGeom>
        </p:spPr>
      </p:pic>
      <p:pic>
        <p:nvPicPr>
          <p:cNvPr id="22" name="Picture 21" descr="A blue and grey molecule&#10;&#10;Description automatically generated with medium confidence">
            <a:extLst>
              <a:ext uri="{FF2B5EF4-FFF2-40B4-BE49-F238E27FC236}">
                <a16:creationId xmlns:a16="http://schemas.microsoft.com/office/drawing/2014/main" id="{E1325E8F-6510-CA43-1BE4-F190A0A8F8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426" y="5069508"/>
            <a:ext cx="4954699" cy="2468880"/>
          </a:xfrm>
          <a:prstGeom prst="rect">
            <a:avLst/>
          </a:prstGeom>
        </p:spPr>
      </p:pic>
      <p:pic>
        <p:nvPicPr>
          <p:cNvPr id="24" name="Picture 23" descr="A blue and grey object&#10;&#10;Description automatically generated with medium confidence">
            <a:extLst>
              <a:ext uri="{FF2B5EF4-FFF2-40B4-BE49-F238E27FC236}">
                <a16:creationId xmlns:a16="http://schemas.microsoft.com/office/drawing/2014/main" id="{F19BB0A5-06EA-902B-F1CD-8C155334717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50"/>
          <a:stretch/>
        </p:blipFill>
        <p:spPr>
          <a:xfrm>
            <a:off x="4182701" y="5070021"/>
            <a:ext cx="3589699" cy="2468880"/>
          </a:xfrm>
          <a:prstGeom prst="rect">
            <a:avLst/>
          </a:prstGeom>
        </p:spPr>
      </p:pic>
      <p:pic>
        <p:nvPicPr>
          <p:cNvPr id="26" name="Picture 25" descr="A computer generated image of a blue and white object&#10;&#10;Description automatically generated">
            <a:extLst>
              <a:ext uri="{FF2B5EF4-FFF2-40B4-BE49-F238E27FC236}">
                <a16:creationId xmlns:a16="http://schemas.microsoft.com/office/drawing/2014/main" id="{DC7118D4-CFE2-6EEC-418A-B9A6D5D0EC5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9"/>
          <a:stretch/>
        </p:blipFill>
        <p:spPr>
          <a:xfrm>
            <a:off x="0" y="7534745"/>
            <a:ext cx="4732276" cy="2468880"/>
          </a:xfrm>
          <a:prstGeom prst="rect">
            <a:avLst/>
          </a:prstGeom>
        </p:spPr>
      </p:pic>
      <p:pic>
        <p:nvPicPr>
          <p:cNvPr id="28" name="Picture 27" descr="A purple and grey object with lines&#10;&#10;Description automatically generated with medium confidence">
            <a:extLst>
              <a:ext uri="{FF2B5EF4-FFF2-40B4-BE49-F238E27FC236}">
                <a16:creationId xmlns:a16="http://schemas.microsoft.com/office/drawing/2014/main" id="{A672659A-19F2-8FCE-21EC-EA4D892AA85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69"/>
          <a:stretch/>
        </p:blipFill>
        <p:spPr>
          <a:xfrm>
            <a:off x="3683241" y="7537365"/>
            <a:ext cx="4089159" cy="246888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0E34F16-733A-C1B7-FA7D-DECAE9E146A9}"/>
              </a:ext>
            </a:extLst>
          </p:cNvPr>
          <p:cNvSpPr txBox="1"/>
          <p:nvPr/>
        </p:nvSpPr>
        <p:spPr>
          <a:xfrm>
            <a:off x="-1" y="-10372"/>
            <a:ext cx="258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TUPPD1-001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22C7F8-5BC3-FB96-3B27-CB804515BA49}"/>
              </a:ext>
            </a:extLst>
          </p:cNvPr>
          <p:cNvSpPr txBox="1"/>
          <p:nvPr/>
        </p:nvSpPr>
        <p:spPr>
          <a:xfrm>
            <a:off x="2580238" y="-10372"/>
            <a:ext cx="2559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TUPPD1-002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9D290A5-D77A-93F0-E524-0ABF1F834EFB}"/>
              </a:ext>
            </a:extLst>
          </p:cNvPr>
          <p:cNvSpPr txBox="1"/>
          <p:nvPr/>
        </p:nvSpPr>
        <p:spPr>
          <a:xfrm>
            <a:off x="5160476" y="-10372"/>
            <a:ext cx="253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</a:t>
            </a:r>
            <a:r>
              <a:rPr lang="en-US" dirty="0">
                <a:effectLst>
                  <a:glow rad="76200">
                    <a:schemeClr val="bg1"/>
                  </a:glow>
                </a:effectLst>
              </a:rPr>
              <a:t>03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075B5B-6902-0ABA-4C99-F0C54C428EDC}"/>
              </a:ext>
            </a:extLst>
          </p:cNvPr>
          <p:cNvSpPr txBox="1"/>
          <p:nvPr/>
        </p:nvSpPr>
        <p:spPr>
          <a:xfrm>
            <a:off x="-854" y="2519075"/>
            <a:ext cx="258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TUPPD1-004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569832B-1490-7425-F4CE-29DD22FAA676}"/>
              </a:ext>
            </a:extLst>
          </p:cNvPr>
          <p:cNvSpPr txBox="1"/>
          <p:nvPr/>
        </p:nvSpPr>
        <p:spPr>
          <a:xfrm>
            <a:off x="2579385" y="2519075"/>
            <a:ext cx="2559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TUPPD1-005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E53E1F-1A5B-474D-E6CC-03E26F95FAB2}"/>
              </a:ext>
            </a:extLst>
          </p:cNvPr>
          <p:cNvSpPr txBox="1"/>
          <p:nvPr/>
        </p:nvSpPr>
        <p:spPr>
          <a:xfrm>
            <a:off x="5159623" y="2519075"/>
            <a:ext cx="253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</a:t>
            </a:r>
            <a:r>
              <a:rPr lang="en-US" dirty="0">
                <a:effectLst>
                  <a:glow rad="76200">
                    <a:schemeClr val="bg1"/>
                  </a:glow>
                </a:effectLst>
              </a:rPr>
              <a:t>06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F39809A-082C-1808-6636-94BF4ADCE5B1}"/>
              </a:ext>
            </a:extLst>
          </p:cNvPr>
          <p:cNvSpPr txBox="1"/>
          <p:nvPr/>
        </p:nvSpPr>
        <p:spPr>
          <a:xfrm>
            <a:off x="-856" y="5022147"/>
            <a:ext cx="258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TUPPD1-007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D77885A-C480-E34F-8F2D-306221F15A1D}"/>
              </a:ext>
            </a:extLst>
          </p:cNvPr>
          <p:cNvSpPr txBox="1"/>
          <p:nvPr/>
        </p:nvSpPr>
        <p:spPr>
          <a:xfrm>
            <a:off x="2579383" y="5022147"/>
            <a:ext cx="2559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TUPPD1-008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FA46A5-AE0F-2206-4E22-88AF21C2E5EB}"/>
              </a:ext>
            </a:extLst>
          </p:cNvPr>
          <p:cNvSpPr txBox="1"/>
          <p:nvPr/>
        </p:nvSpPr>
        <p:spPr>
          <a:xfrm>
            <a:off x="5159621" y="5022147"/>
            <a:ext cx="253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</a:t>
            </a:r>
            <a:r>
              <a:rPr lang="en-US" dirty="0">
                <a:effectLst>
                  <a:glow rad="76200">
                    <a:schemeClr val="bg1"/>
                  </a:glow>
                </a:effectLst>
              </a:rPr>
              <a:t>09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39E1A29-005D-E4B8-D270-71574A614259}"/>
              </a:ext>
            </a:extLst>
          </p:cNvPr>
          <p:cNvSpPr txBox="1"/>
          <p:nvPr/>
        </p:nvSpPr>
        <p:spPr>
          <a:xfrm>
            <a:off x="-1709" y="7551594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Pembrolizumab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AD07677-421A-B4A0-5C1C-B1B7D230E8F7}"/>
              </a:ext>
            </a:extLst>
          </p:cNvPr>
          <p:cNvSpPr txBox="1"/>
          <p:nvPr/>
        </p:nvSpPr>
        <p:spPr>
          <a:xfrm>
            <a:off x="3886200" y="7551594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Pembrolizumab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E71E17-14C8-5706-5B59-B2CE44740641}"/>
              </a:ext>
            </a:extLst>
          </p:cNvPr>
          <p:cNvSpPr txBox="1"/>
          <p:nvPr/>
        </p:nvSpPr>
        <p:spPr>
          <a:xfrm>
            <a:off x="1711105" y="2243425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3C4366-4504-A8B2-0FBC-EC00C703F9CC}"/>
              </a:ext>
            </a:extLst>
          </p:cNvPr>
          <p:cNvSpPr txBox="1"/>
          <p:nvPr/>
        </p:nvSpPr>
        <p:spPr>
          <a:xfrm>
            <a:off x="4323884" y="2243425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88E88E-9221-6DE5-B6A5-43AD96BEFF88}"/>
              </a:ext>
            </a:extLst>
          </p:cNvPr>
          <p:cNvSpPr txBox="1"/>
          <p:nvPr/>
        </p:nvSpPr>
        <p:spPr>
          <a:xfrm>
            <a:off x="6935806" y="2243425"/>
            <a:ext cx="836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317560-020B-F112-1FCE-DF6EC2623B9A}"/>
              </a:ext>
            </a:extLst>
          </p:cNvPr>
          <p:cNvSpPr txBox="1"/>
          <p:nvPr/>
        </p:nvSpPr>
        <p:spPr>
          <a:xfrm>
            <a:off x="1711105" y="4751088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46C057-7729-2FAB-6430-4396C77D47DF}"/>
              </a:ext>
            </a:extLst>
          </p:cNvPr>
          <p:cNvSpPr txBox="1"/>
          <p:nvPr/>
        </p:nvSpPr>
        <p:spPr>
          <a:xfrm>
            <a:off x="4323884" y="4751088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D6FCC4-C5C9-3CEE-0A90-60A621E62474}"/>
              </a:ext>
            </a:extLst>
          </p:cNvPr>
          <p:cNvSpPr txBox="1"/>
          <p:nvPr/>
        </p:nvSpPr>
        <p:spPr>
          <a:xfrm>
            <a:off x="6935806" y="4751088"/>
            <a:ext cx="836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237B98-026E-5AEE-F2AA-28631B06CA9A}"/>
              </a:ext>
            </a:extLst>
          </p:cNvPr>
          <p:cNvSpPr txBox="1"/>
          <p:nvPr/>
        </p:nvSpPr>
        <p:spPr>
          <a:xfrm>
            <a:off x="2991039" y="9769109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4FA9A1-90F1-5F21-42B2-BBCAD57B1753}"/>
              </a:ext>
            </a:extLst>
          </p:cNvPr>
          <p:cNvSpPr txBox="1"/>
          <p:nvPr/>
        </p:nvSpPr>
        <p:spPr>
          <a:xfrm>
            <a:off x="4314172" y="7262708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87583A-2D65-0533-2540-0870757A6FA0}"/>
              </a:ext>
            </a:extLst>
          </p:cNvPr>
          <p:cNvSpPr txBox="1"/>
          <p:nvPr/>
        </p:nvSpPr>
        <p:spPr>
          <a:xfrm>
            <a:off x="6926094" y="7262708"/>
            <a:ext cx="836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6CD6BC-3B68-5C26-CDCD-488BD452B1DB}"/>
              </a:ext>
            </a:extLst>
          </p:cNvPr>
          <p:cNvSpPr txBox="1"/>
          <p:nvPr/>
        </p:nvSpPr>
        <p:spPr>
          <a:xfrm>
            <a:off x="1728136" y="7262708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A7DE61-9000-E8D4-0829-CB81B08CC8EF}"/>
              </a:ext>
            </a:extLst>
          </p:cNvPr>
          <p:cNvSpPr txBox="1"/>
          <p:nvPr/>
        </p:nvSpPr>
        <p:spPr>
          <a:xfrm>
            <a:off x="6744832" y="9769109"/>
            <a:ext cx="1027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PDB: 5JXE</a:t>
            </a:r>
          </a:p>
        </p:txBody>
      </p:sp>
    </p:spTree>
    <p:extLst>
      <p:ext uri="{BB962C8B-B14F-4D97-AF65-F5344CB8AC3E}">
        <p14:creationId xmlns:p14="http://schemas.microsoft.com/office/powerpoint/2010/main" val="211543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AB93AE5-A222-8D49-A94E-126C19045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712275"/>
              </p:ext>
            </p:extLst>
          </p:nvPr>
        </p:nvGraphicFramePr>
        <p:xfrm>
          <a:off x="0" y="0"/>
          <a:ext cx="3922414" cy="100584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3922414">
                  <a:extLst>
                    <a:ext uri="{9D8B030D-6E8A-4147-A177-3AD203B41FA5}">
                      <a16:colId xmlns:a16="http://schemas.microsoft.com/office/drawing/2014/main" val="2523428420"/>
                    </a:ext>
                  </a:extLst>
                </a:gridCol>
              </a:tblGrid>
              <a:tr h="3352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8805850"/>
                  </a:ext>
                </a:extLst>
              </a:tr>
              <a:tr h="3352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4938544"/>
                  </a:ext>
                </a:extLst>
              </a:tr>
              <a:tr h="3352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1534472"/>
                  </a:ext>
                </a:extLst>
              </a:tr>
            </a:tbl>
          </a:graphicData>
        </a:graphic>
      </p:graphicFrame>
      <p:pic>
        <p:nvPicPr>
          <p:cNvPr id="36" name="Picture 35" descr="A blue and red lines on a black background&#10;&#10;Description automatically generated">
            <a:extLst>
              <a:ext uri="{FF2B5EF4-FFF2-40B4-BE49-F238E27FC236}">
                <a16:creationId xmlns:a16="http://schemas.microsoft.com/office/drawing/2014/main" id="{0EB77F18-CBDC-80B9-4CE9-33FA7AF5CE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2" r="32710" b="10038"/>
          <a:stretch/>
        </p:blipFill>
        <p:spPr>
          <a:xfrm>
            <a:off x="-1710" y="6711731"/>
            <a:ext cx="3924124" cy="3346670"/>
          </a:xfrm>
          <a:prstGeom prst="rect">
            <a:avLst/>
          </a:prstGeom>
        </p:spPr>
      </p:pic>
      <p:pic>
        <p:nvPicPr>
          <p:cNvPr id="43" name="Picture 42" descr="A blue and red lines&#10;&#10;Description automatically generated with medium confidence">
            <a:extLst>
              <a:ext uri="{FF2B5EF4-FFF2-40B4-BE49-F238E27FC236}">
                <a16:creationId xmlns:a16="http://schemas.microsoft.com/office/drawing/2014/main" id="{6D1F3707-F71C-EBEA-AE5E-A0AE3F37D0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24" t="-1" r="32710" b="9725"/>
          <a:stretch/>
        </p:blipFill>
        <p:spPr>
          <a:xfrm>
            <a:off x="-1710" y="-2338"/>
            <a:ext cx="3922414" cy="3358345"/>
          </a:xfrm>
          <a:prstGeom prst="rect">
            <a:avLst/>
          </a:prstGeom>
        </p:spPr>
      </p:pic>
      <p:pic>
        <p:nvPicPr>
          <p:cNvPr id="45" name="Picture 44" descr="A blue and red lines on a black background&#10;&#10;Description automatically generated">
            <a:extLst>
              <a:ext uri="{FF2B5EF4-FFF2-40B4-BE49-F238E27FC236}">
                <a16:creationId xmlns:a16="http://schemas.microsoft.com/office/drawing/2014/main" id="{56043591-E0B6-2E5D-C0C8-EB58908877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24" r="32710" b="10039"/>
          <a:stretch/>
        </p:blipFill>
        <p:spPr>
          <a:xfrm>
            <a:off x="0" y="3349791"/>
            <a:ext cx="3922414" cy="334666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0E34F16-733A-C1B7-FA7D-DECAE9E146A9}"/>
              </a:ext>
            </a:extLst>
          </p:cNvPr>
          <p:cNvSpPr txBox="1"/>
          <p:nvPr/>
        </p:nvSpPr>
        <p:spPr>
          <a:xfrm>
            <a:off x="-1" y="7734"/>
            <a:ext cx="258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TUPPD1-001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E71E17-14C8-5706-5B59-B2CE44740641}"/>
              </a:ext>
            </a:extLst>
          </p:cNvPr>
          <p:cNvSpPr txBox="1"/>
          <p:nvPr/>
        </p:nvSpPr>
        <p:spPr>
          <a:xfrm>
            <a:off x="3017922" y="3049182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EC0973-1746-8BA3-DC38-EA20CAA97164}"/>
              </a:ext>
            </a:extLst>
          </p:cNvPr>
          <p:cNvSpPr txBox="1"/>
          <p:nvPr/>
        </p:nvSpPr>
        <p:spPr>
          <a:xfrm>
            <a:off x="-1709" y="3356008"/>
            <a:ext cx="258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TUPPD1-002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60CAF1-6FC3-B74D-FCCB-CDC908994D97}"/>
              </a:ext>
            </a:extLst>
          </p:cNvPr>
          <p:cNvSpPr txBox="1"/>
          <p:nvPr/>
        </p:nvSpPr>
        <p:spPr>
          <a:xfrm>
            <a:off x="-1710" y="6711730"/>
            <a:ext cx="258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TUPPD1-009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20F494-E55F-4275-03FB-33582E1B21E0}"/>
              </a:ext>
            </a:extLst>
          </p:cNvPr>
          <p:cNvSpPr txBox="1"/>
          <p:nvPr/>
        </p:nvSpPr>
        <p:spPr>
          <a:xfrm>
            <a:off x="3017922" y="6402522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FDE0AF-282D-79C4-0EDC-E1BBBD8A3580}"/>
              </a:ext>
            </a:extLst>
          </p:cNvPr>
          <p:cNvSpPr txBox="1"/>
          <p:nvPr/>
        </p:nvSpPr>
        <p:spPr>
          <a:xfrm>
            <a:off x="3017922" y="9755862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Predicted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140B557-38EA-E57E-24E7-84F5EBF17A1F}"/>
              </a:ext>
            </a:extLst>
          </p:cNvPr>
          <p:cNvSpPr/>
          <p:nvPr/>
        </p:nvSpPr>
        <p:spPr>
          <a:xfrm>
            <a:off x="1995488" y="1185863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SER87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BE328778-8D09-61CB-A135-F3659558DC38}"/>
              </a:ext>
            </a:extLst>
          </p:cNvPr>
          <p:cNvSpPr/>
          <p:nvPr/>
        </p:nvSpPr>
        <p:spPr>
          <a:xfrm>
            <a:off x="1685926" y="1307120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GLN88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32BEBC6A-A6F4-E869-AFA0-0CA69C5B2AF8}"/>
              </a:ext>
            </a:extLst>
          </p:cNvPr>
          <p:cNvSpPr/>
          <p:nvPr/>
        </p:nvSpPr>
        <p:spPr>
          <a:xfrm>
            <a:off x="1832372" y="1957202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THR76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C4E9CA3-A3FA-3E48-3D68-480B859E1808}"/>
              </a:ext>
            </a:extLst>
          </p:cNvPr>
          <p:cNvSpPr/>
          <p:nvPr/>
        </p:nvSpPr>
        <p:spPr>
          <a:xfrm>
            <a:off x="1613297" y="1830013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LYS78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AAB7A7E-5526-20FE-2947-FD2C4156D61E}"/>
              </a:ext>
            </a:extLst>
          </p:cNvPr>
          <p:cNvSpPr/>
          <p:nvPr/>
        </p:nvSpPr>
        <p:spPr>
          <a:xfrm>
            <a:off x="2053829" y="2373117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LEU65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B6310219-120B-1831-838E-F86087506227}"/>
              </a:ext>
            </a:extLst>
          </p:cNvPr>
          <p:cNvSpPr/>
          <p:nvPr/>
        </p:nvSpPr>
        <p:spPr>
          <a:xfrm>
            <a:off x="2806304" y="2396930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LEU128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767087A-64EA-8C72-84BA-ABE9C24097A5}"/>
              </a:ext>
            </a:extLst>
          </p:cNvPr>
          <p:cNvSpPr/>
          <p:nvPr/>
        </p:nvSpPr>
        <p:spPr>
          <a:xfrm>
            <a:off x="3173017" y="2495345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ALA132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6F7A44E7-2293-C2F6-A1F4-24F132011E68}"/>
              </a:ext>
            </a:extLst>
          </p:cNvPr>
          <p:cNvSpPr/>
          <p:nvPr/>
        </p:nvSpPr>
        <p:spPr>
          <a:xfrm>
            <a:off x="2096692" y="4550429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SER87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5C42EC07-AC90-03F9-D01D-E5D3D8D87C83}"/>
              </a:ext>
            </a:extLst>
          </p:cNvPr>
          <p:cNvSpPr/>
          <p:nvPr/>
        </p:nvSpPr>
        <p:spPr>
          <a:xfrm>
            <a:off x="2053828" y="5179804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GLN75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F1DB3737-3E18-72C1-0532-E393CBAEAEF6}"/>
              </a:ext>
            </a:extLst>
          </p:cNvPr>
          <p:cNvSpPr/>
          <p:nvPr/>
        </p:nvSpPr>
        <p:spPr>
          <a:xfrm>
            <a:off x="1669256" y="5179804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GLU84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BAD55F6-84BD-D010-6EA9-D2E091D6D94D}"/>
              </a:ext>
            </a:extLst>
          </p:cNvPr>
          <p:cNvSpPr/>
          <p:nvPr/>
        </p:nvSpPr>
        <p:spPr>
          <a:xfrm>
            <a:off x="1587103" y="5458411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TYR68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535084D3-8D2D-F1A3-152A-BDB05639645F}"/>
              </a:ext>
            </a:extLst>
          </p:cNvPr>
          <p:cNvSpPr/>
          <p:nvPr/>
        </p:nvSpPr>
        <p:spPr>
          <a:xfrm>
            <a:off x="2854806" y="5655126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LEU128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6BFD839F-9A89-CEEC-55E9-545010FACFAE}"/>
              </a:ext>
            </a:extLst>
          </p:cNvPr>
          <p:cNvSpPr/>
          <p:nvPr/>
        </p:nvSpPr>
        <p:spPr>
          <a:xfrm>
            <a:off x="3104837" y="5814174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ALA132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FC0012B-2ED6-48D0-0748-ECD0D1EF3719}"/>
              </a:ext>
            </a:extLst>
          </p:cNvPr>
          <p:cNvSpPr/>
          <p:nvPr/>
        </p:nvSpPr>
        <p:spPr>
          <a:xfrm>
            <a:off x="1913334" y="7858365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SER87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DC008F49-270F-97D2-DD4B-59235CDC0323}"/>
              </a:ext>
            </a:extLst>
          </p:cNvPr>
          <p:cNvSpPr/>
          <p:nvPr/>
        </p:nvSpPr>
        <p:spPr>
          <a:xfrm>
            <a:off x="1959497" y="8329107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ASP85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57963DAC-DF3D-A4E8-D26A-5E7D8529D8F1}"/>
              </a:ext>
            </a:extLst>
          </p:cNvPr>
          <p:cNvSpPr/>
          <p:nvPr/>
        </p:nvSpPr>
        <p:spPr>
          <a:xfrm>
            <a:off x="1832372" y="8897434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ASN66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3EDAC232-21FB-CDB2-3C8A-8668C8B0385E}"/>
              </a:ext>
            </a:extLst>
          </p:cNvPr>
          <p:cNvSpPr/>
          <p:nvPr/>
        </p:nvSpPr>
        <p:spPr>
          <a:xfrm>
            <a:off x="2076449" y="8569731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GLN75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CFEF67F6-7A05-41F5-B79C-E9F7BAAA361D}"/>
              </a:ext>
            </a:extLst>
          </p:cNvPr>
          <p:cNvSpPr/>
          <p:nvPr/>
        </p:nvSpPr>
        <p:spPr>
          <a:xfrm>
            <a:off x="2053828" y="9402993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GLU136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BF5C2DD5-B03A-1AC6-1FBB-32238AAB48A5}"/>
              </a:ext>
            </a:extLst>
          </p:cNvPr>
          <p:cNvSpPr/>
          <p:nvPr/>
        </p:nvSpPr>
        <p:spPr>
          <a:xfrm>
            <a:off x="2480073" y="9162662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ILE126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E5D90FAB-55F2-AA8D-B129-82A8D412735F}"/>
              </a:ext>
            </a:extLst>
          </p:cNvPr>
          <p:cNvSpPr/>
          <p:nvPr/>
        </p:nvSpPr>
        <p:spPr>
          <a:xfrm>
            <a:off x="1587103" y="8777881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TYR68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34240B14-3804-8768-4DA4-ECA34608E122}"/>
              </a:ext>
            </a:extLst>
          </p:cNvPr>
          <p:cNvSpPr/>
          <p:nvPr/>
        </p:nvSpPr>
        <p:spPr>
          <a:xfrm>
            <a:off x="1729977" y="8505493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ASP77</a:t>
            </a:r>
          </a:p>
        </p:txBody>
      </p:sp>
    </p:spTree>
    <p:extLst>
      <p:ext uri="{BB962C8B-B14F-4D97-AF65-F5344CB8AC3E}">
        <p14:creationId xmlns:p14="http://schemas.microsoft.com/office/powerpoint/2010/main" val="2686022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red lines on a black background&#10;&#10;Description automatically generated">
            <a:extLst>
              <a:ext uri="{FF2B5EF4-FFF2-40B4-BE49-F238E27FC236}">
                <a16:creationId xmlns:a16="http://schemas.microsoft.com/office/drawing/2014/main" id="{273F8DA1-D6E0-AB11-D0EC-50E1464B1B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5" r="32561" b="10038"/>
          <a:stretch/>
        </p:blipFill>
        <p:spPr>
          <a:xfrm>
            <a:off x="11411" y="6711731"/>
            <a:ext cx="3874788" cy="3346670"/>
          </a:xfrm>
          <a:prstGeom prst="rect">
            <a:avLst/>
          </a:prstGeom>
        </p:spPr>
      </p:pic>
      <p:pic>
        <p:nvPicPr>
          <p:cNvPr id="3" name="Picture 2" descr="A blue and red lines&#10;&#10;Description automatically generated with medium confidence">
            <a:extLst>
              <a:ext uri="{FF2B5EF4-FFF2-40B4-BE49-F238E27FC236}">
                <a16:creationId xmlns:a16="http://schemas.microsoft.com/office/drawing/2014/main" id="{058652BC-4793-4717-8831-E0815E2D80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06" t="-1" r="32541" b="9725"/>
          <a:stretch/>
        </p:blipFill>
        <p:spPr>
          <a:xfrm>
            <a:off x="11411" y="-2338"/>
            <a:ext cx="3874788" cy="3358345"/>
          </a:xfrm>
          <a:prstGeom prst="rect">
            <a:avLst/>
          </a:prstGeom>
        </p:spPr>
      </p:pic>
      <p:pic>
        <p:nvPicPr>
          <p:cNvPr id="4" name="Picture 3" descr="A blue and red lines on a black background&#10;&#10;Description automatically generated">
            <a:extLst>
              <a:ext uri="{FF2B5EF4-FFF2-40B4-BE49-F238E27FC236}">
                <a16:creationId xmlns:a16="http://schemas.microsoft.com/office/drawing/2014/main" id="{65709C91-2ADF-89B9-2987-666FD1184D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6" r="32562" b="10039"/>
          <a:stretch/>
        </p:blipFill>
        <p:spPr>
          <a:xfrm>
            <a:off x="-1710" y="3349791"/>
            <a:ext cx="3887909" cy="3346669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E443E9D-9D76-D5C8-D433-3E478D6BD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9647287"/>
              </p:ext>
            </p:extLst>
          </p:nvPr>
        </p:nvGraphicFramePr>
        <p:xfrm>
          <a:off x="0" y="0"/>
          <a:ext cx="3886199" cy="100584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3886199">
                  <a:extLst>
                    <a:ext uri="{9D8B030D-6E8A-4147-A177-3AD203B41FA5}">
                      <a16:colId xmlns:a16="http://schemas.microsoft.com/office/drawing/2014/main" val="2523428420"/>
                    </a:ext>
                  </a:extLst>
                </a:gridCol>
              </a:tblGrid>
              <a:tr h="3352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8805850"/>
                  </a:ext>
                </a:extLst>
              </a:tr>
              <a:tr h="3352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4938544"/>
                  </a:ext>
                </a:extLst>
              </a:tr>
              <a:tr h="3352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153447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C64FE11-5F64-7F73-87E3-33A05ED1B708}"/>
              </a:ext>
            </a:extLst>
          </p:cNvPr>
          <p:cNvSpPr txBox="1"/>
          <p:nvPr/>
        </p:nvSpPr>
        <p:spPr>
          <a:xfrm>
            <a:off x="-1" y="7734"/>
            <a:ext cx="258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TUPPD1-001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FB5AFB-1D43-E0E2-FBD9-64FE85B5DD37}"/>
              </a:ext>
            </a:extLst>
          </p:cNvPr>
          <p:cNvSpPr txBox="1"/>
          <p:nvPr/>
        </p:nvSpPr>
        <p:spPr>
          <a:xfrm>
            <a:off x="3017922" y="3049182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Predicted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9DDA4B-FC45-C594-128E-AE8482B9A917}"/>
              </a:ext>
            </a:extLst>
          </p:cNvPr>
          <p:cNvSpPr txBox="1"/>
          <p:nvPr/>
        </p:nvSpPr>
        <p:spPr>
          <a:xfrm>
            <a:off x="-1709" y="3356008"/>
            <a:ext cx="258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TUPPD1-002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AE5525-F45B-458F-9395-A331C0E03B27}"/>
              </a:ext>
            </a:extLst>
          </p:cNvPr>
          <p:cNvSpPr txBox="1"/>
          <p:nvPr/>
        </p:nvSpPr>
        <p:spPr>
          <a:xfrm>
            <a:off x="-1710" y="6711730"/>
            <a:ext cx="258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TUPPD1-009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1B4F8-7312-1DA3-6A33-6C6B0C9E84A8}"/>
              </a:ext>
            </a:extLst>
          </p:cNvPr>
          <p:cNvSpPr txBox="1"/>
          <p:nvPr/>
        </p:nvSpPr>
        <p:spPr>
          <a:xfrm>
            <a:off x="3017922" y="6402522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Predicted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79443F-277D-5DFD-3ED4-7FE212AD2B5F}"/>
              </a:ext>
            </a:extLst>
          </p:cNvPr>
          <p:cNvSpPr txBox="1"/>
          <p:nvPr/>
        </p:nvSpPr>
        <p:spPr>
          <a:xfrm>
            <a:off x="3017922" y="9755862"/>
            <a:ext cx="868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Predicted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5146629-0439-8B69-94F3-F4E17CC93C93}"/>
              </a:ext>
            </a:extLst>
          </p:cNvPr>
          <p:cNvSpPr/>
          <p:nvPr/>
        </p:nvSpPr>
        <p:spPr>
          <a:xfrm>
            <a:off x="1947863" y="1185863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SER87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E581E03-EB68-F30F-EB14-85AB662221F5}"/>
              </a:ext>
            </a:extLst>
          </p:cNvPr>
          <p:cNvSpPr/>
          <p:nvPr/>
        </p:nvSpPr>
        <p:spPr>
          <a:xfrm>
            <a:off x="1638301" y="1307120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GLN88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A04BD40-AE22-B3CE-F656-16D9D866B782}"/>
              </a:ext>
            </a:extLst>
          </p:cNvPr>
          <p:cNvSpPr/>
          <p:nvPr/>
        </p:nvSpPr>
        <p:spPr>
          <a:xfrm>
            <a:off x="1784747" y="1957202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THR76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4A407C6-970A-F57C-301D-D0E5419F058C}"/>
              </a:ext>
            </a:extLst>
          </p:cNvPr>
          <p:cNvSpPr/>
          <p:nvPr/>
        </p:nvSpPr>
        <p:spPr>
          <a:xfrm>
            <a:off x="1565672" y="1830013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LYS78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C1020DA-1EC0-BF59-715F-C533D1F7CC17}"/>
              </a:ext>
            </a:extLst>
          </p:cNvPr>
          <p:cNvSpPr/>
          <p:nvPr/>
        </p:nvSpPr>
        <p:spPr>
          <a:xfrm>
            <a:off x="2006204" y="2373117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LEU65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8A9395-C20C-B0CA-35F2-ECEE90E95564}"/>
              </a:ext>
            </a:extLst>
          </p:cNvPr>
          <p:cNvSpPr/>
          <p:nvPr/>
        </p:nvSpPr>
        <p:spPr>
          <a:xfrm>
            <a:off x="2758679" y="2396930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LEU128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34117B7-3EAA-181F-5B01-A92DDD205DC9}"/>
              </a:ext>
            </a:extLst>
          </p:cNvPr>
          <p:cNvSpPr/>
          <p:nvPr/>
        </p:nvSpPr>
        <p:spPr>
          <a:xfrm>
            <a:off x="3125392" y="2495345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ALA132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FE0D7A0-B799-7FA4-D813-B8FE0E303B47}"/>
              </a:ext>
            </a:extLst>
          </p:cNvPr>
          <p:cNvSpPr/>
          <p:nvPr/>
        </p:nvSpPr>
        <p:spPr>
          <a:xfrm>
            <a:off x="2049067" y="4550429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SER87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A8E8B10-62BF-10B4-13AF-745CBB1749F1}"/>
              </a:ext>
            </a:extLst>
          </p:cNvPr>
          <p:cNvSpPr/>
          <p:nvPr/>
        </p:nvSpPr>
        <p:spPr>
          <a:xfrm>
            <a:off x="2006203" y="5179804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GLN75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B9FD853-981B-C26F-C49C-C93272DA219E}"/>
              </a:ext>
            </a:extLst>
          </p:cNvPr>
          <p:cNvSpPr/>
          <p:nvPr/>
        </p:nvSpPr>
        <p:spPr>
          <a:xfrm>
            <a:off x="1621631" y="5179804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GLU84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58F8A78-CF3A-F703-36CF-7CE30C77D0D3}"/>
              </a:ext>
            </a:extLst>
          </p:cNvPr>
          <p:cNvSpPr/>
          <p:nvPr/>
        </p:nvSpPr>
        <p:spPr>
          <a:xfrm>
            <a:off x="1539478" y="5458411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TYR68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1AD6BE8-6FF6-89D8-934F-56D9A4D42B2F}"/>
              </a:ext>
            </a:extLst>
          </p:cNvPr>
          <p:cNvSpPr/>
          <p:nvPr/>
        </p:nvSpPr>
        <p:spPr>
          <a:xfrm>
            <a:off x="2807181" y="5655126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LEU128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CE78370-51CE-D6E9-3C05-F7817FD3304B}"/>
              </a:ext>
            </a:extLst>
          </p:cNvPr>
          <p:cNvSpPr/>
          <p:nvPr/>
        </p:nvSpPr>
        <p:spPr>
          <a:xfrm>
            <a:off x="3057212" y="5814174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ALA132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3F5C54DB-7437-27DD-F1D6-AEB202E04C8A}"/>
              </a:ext>
            </a:extLst>
          </p:cNvPr>
          <p:cNvSpPr/>
          <p:nvPr/>
        </p:nvSpPr>
        <p:spPr>
          <a:xfrm>
            <a:off x="1865709" y="7858365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SER87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6DD7EAD-5BE1-C467-529F-BA4C49971D36}"/>
              </a:ext>
            </a:extLst>
          </p:cNvPr>
          <p:cNvSpPr/>
          <p:nvPr/>
        </p:nvSpPr>
        <p:spPr>
          <a:xfrm>
            <a:off x="1911872" y="8329107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ASP85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9AF978B-14BB-3B49-B649-80E79DF9EB2F}"/>
              </a:ext>
            </a:extLst>
          </p:cNvPr>
          <p:cNvSpPr/>
          <p:nvPr/>
        </p:nvSpPr>
        <p:spPr>
          <a:xfrm>
            <a:off x="1784747" y="8897434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ASN66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847DB34-7104-D42C-7F43-C3398267AD55}"/>
              </a:ext>
            </a:extLst>
          </p:cNvPr>
          <p:cNvSpPr/>
          <p:nvPr/>
        </p:nvSpPr>
        <p:spPr>
          <a:xfrm>
            <a:off x="2028824" y="8569731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GLN75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2BAC734-FFA7-CC71-38E1-0D0DD7E1B76E}"/>
              </a:ext>
            </a:extLst>
          </p:cNvPr>
          <p:cNvSpPr/>
          <p:nvPr/>
        </p:nvSpPr>
        <p:spPr>
          <a:xfrm>
            <a:off x="2006203" y="9402993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GLU136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A7B1E4E-11BF-8C1E-BE17-EAFF2E11883F}"/>
              </a:ext>
            </a:extLst>
          </p:cNvPr>
          <p:cNvSpPr/>
          <p:nvPr/>
        </p:nvSpPr>
        <p:spPr>
          <a:xfrm>
            <a:off x="2432448" y="9162662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ILE126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F0F48C2F-2B6D-D6ED-9740-B7BAEF5EDFF9}"/>
              </a:ext>
            </a:extLst>
          </p:cNvPr>
          <p:cNvSpPr/>
          <p:nvPr/>
        </p:nvSpPr>
        <p:spPr>
          <a:xfrm>
            <a:off x="1539478" y="8777881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TYR68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CDE240B-2F5E-949F-DE32-E3A1E21531CE}"/>
              </a:ext>
            </a:extLst>
          </p:cNvPr>
          <p:cNvSpPr/>
          <p:nvPr/>
        </p:nvSpPr>
        <p:spPr>
          <a:xfrm>
            <a:off x="1682352" y="8505493"/>
            <a:ext cx="326231" cy="111918"/>
          </a:xfrm>
          <a:prstGeom prst="roundRect">
            <a:avLst>
              <a:gd name="adj" fmla="val 4791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ASP77</a:t>
            </a:r>
          </a:p>
        </p:txBody>
      </p:sp>
    </p:spTree>
    <p:extLst>
      <p:ext uri="{BB962C8B-B14F-4D97-AF65-F5344CB8AC3E}">
        <p14:creationId xmlns:p14="http://schemas.microsoft.com/office/powerpoint/2010/main" val="1947790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138</TotalTime>
  <Words>78</Words>
  <Application>Microsoft Office PowerPoint</Application>
  <PresentationFormat>Custom</PresentationFormat>
  <Paragraphs>76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Colby Ford</dc:creator>
  <cp:lastModifiedBy>Colby Ford</cp:lastModifiedBy>
  <cp:revision>7</cp:revision>
  <dcterms:created xsi:type="dcterms:W3CDTF">2024-01-08T20:49:09Z</dcterms:created>
  <dcterms:modified xsi:type="dcterms:W3CDTF">2024-01-15T18:14:22Z</dcterms:modified>
</cp:coreProperties>
</file>

<file path=docProps/thumbnail.jpeg>
</file>